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6" r:id="rId29"/>
    <p:sldId id="25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94"/>
  </p:normalViewPr>
  <p:slideViewPr>
    <p:cSldViewPr snapToGrid="0" snapToObjects="1">
      <p:cViewPr varScale="1">
        <p:scale>
          <a:sx n="105" d="100"/>
          <a:sy n="105" d="100"/>
        </p:scale>
        <p:origin x="138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63" d="100"/>
          <a:sy n="163" d="100"/>
        </p:scale>
        <p:origin x="457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684E1E-E540-AC43-BC13-F90D553055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041BA6-039E-8F4D-B7F7-3C8E20B40A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38C9C-4B69-864E-9EEE-DFA43CC144D2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469921-4617-FB4C-9847-172FF830234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50DCBB-D829-754E-9E76-36A9E36432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947A92-5E9C-F94E-8B11-4D34C67A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2213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9A61E-B1D6-C34D-A321-B3E90F6DE630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A3E603-0EE4-3042-9661-047EB577E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49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3E603-0EE4-3042-9661-047EB577E4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43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C6703-D0F7-E745-A687-AC990D0C46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734056"/>
            <a:ext cx="9144000" cy="2387600"/>
          </a:xfrm>
        </p:spPr>
        <p:txBody>
          <a:bodyPr anchor="b"/>
          <a:lstStyle>
            <a:lvl1pPr algn="ctr">
              <a:defRPr sz="6000"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6FFF2-58E4-794E-892D-6FF45321C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139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7C03E-EF71-2C40-9E45-BF08314EE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5991633"/>
            <a:ext cx="2587831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University of South Carolina logo.">
            <a:extLst>
              <a:ext uri="{FF2B5EF4-FFF2-40B4-BE49-F238E27FC236}">
                <a16:creationId xmlns:a16="http://schemas.microsoft.com/office/drawing/2014/main" id="{C81DC1BB-A980-8448-BB01-0788DE4349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9370" y="4429919"/>
            <a:ext cx="3173260" cy="211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0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onclus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24E78-1993-A540-9F01-A28635FB48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656521"/>
            <a:ext cx="10515600" cy="2187986"/>
          </a:xfrm>
        </p:spPr>
        <p:txBody>
          <a:bodyPr anchor="t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1F37B-372F-0146-A20D-449355B2540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867949"/>
            <a:ext cx="5493794" cy="1500187"/>
          </a:xfrm>
        </p:spPr>
        <p:txBody>
          <a:bodyPr anchor="b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Email</a:t>
            </a:r>
          </a:p>
        </p:txBody>
      </p:sp>
      <p:pic>
        <p:nvPicPr>
          <p:cNvPr id="12" name="Picture 11" descr="University of South Carolina logo.">
            <a:extLst>
              <a:ext uri="{FF2B5EF4-FFF2-40B4-BE49-F238E27FC236}">
                <a16:creationId xmlns:a16="http://schemas.microsoft.com/office/drawing/2014/main" id="{33EDFD73-0710-2244-860D-4BA6234A0E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25947" y="5555415"/>
            <a:ext cx="2892287" cy="120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76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9ED37-4F17-3341-80DD-6302FD9C03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6E732-1F86-874D-B35F-F0D15E08E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3372-CC48-6246-83C0-B536F3DCA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5CF31-8755-3E42-B89A-9D67D96D7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35332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65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24E78-1993-A540-9F01-A28635FB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1F37B-372F-0146-A20D-449355B25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2017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DC64B-5CD5-7341-B6E0-9B4F677F9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18467-A91D-B840-9781-A402C93E7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2"/>
            <a:ext cx="2665021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017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BC8D6-6BCB-BD4B-B6E0-92A778004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4099C-8353-F44E-8406-26AC07974C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7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F8CC49-08EF-8048-B6B2-BC247008F0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7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CCBEF1-4544-884E-86EB-537413909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77F880-2CCE-9044-8CE8-A7CF47CE5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88771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532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CE802-B46A-204D-94D4-E50D913AE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7812B-2A55-D049-A1C2-A4C973ACA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58766B-6B24-3B45-B55F-3D85F881F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392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A7F728-2418-1540-9191-5FDFA36D85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948585-BFC1-9148-A0B5-07C83C2F21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392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1371BF-1A9F-5641-95DB-6C0FE67BB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121846-D4EB-5949-B8F3-E40099164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82834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3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59A27-C210-CF48-97F8-943B5EBAC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EC86A-0D15-764F-AA81-41016E208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33FAA-B5EA-C54D-A18B-17F16CA5F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5974"/>
            <a:ext cx="2670958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224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BC8BA86-4F41-AF40-BBD9-45DCB3C33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38831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E991BC-E157-B340-860E-81A4EBD04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805CF-1707-5749-8109-20FA44953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2"/>
            <a:ext cx="2605644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746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654A1-6207-5141-AAB1-9A7630DA9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9F95B-0887-9F4F-BA1C-0B9CBE5AE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6515B1-8A32-AB43-82F2-51A60BC2E3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D973-68F9-5B46-A3D8-B7AF20B00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AA68CE-A588-FE4D-9C1E-5BE4A1A82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70958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330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75185-7056-B946-8F27-7890BB2A3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0AF3B6-3151-9346-B00D-EBED7ED75F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5EF208-3C62-3840-A816-A69F27E0BF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0C1DD0-6624-6048-953E-41055A0D3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4C492C-9027-2B43-9637-56046A063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76896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03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4BC199-4655-F541-83EE-721E1D086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45D78-BC86-6C4A-8173-07BC8BF4F0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92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9E362-4DC4-BA42-AD46-DCFCBF72C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AB465-CD1B-7A41-8A74-7F4A07B232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00432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9AFF7-6653-6A4D-A979-64D2F5BECA2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University of South Carolina logo.">
            <a:extLst>
              <a:ext uri="{FF2B5EF4-FFF2-40B4-BE49-F238E27FC236}">
                <a16:creationId xmlns:a16="http://schemas.microsoft.com/office/drawing/2014/main" id="{6A0032F1-0121-BE4C-B781-236291AD79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6753" t="32288" r="7080" b="30327"/>
          <a:stretch/>
        </p:blipFill>
        <p:spPr>
          <a:xfrm>
            <a:off x="9022846" y="5946775"/>
            <a:ext cx="2695388" cy="48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30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Sunnytech-583ma-Module-System-Charger/dp/B00HQY56KM/ref=as_li_ss_tl?dchild=1&amp;keywords=6V+DC,+500+mA+solar+panel&amp;qid=1593228511&amp;sr=8-55-spons&amp;psc=1&amp;spLa=ZW5jcnlwdGVkUXVhbGlmaWVyPUExRzZHUEFRRTBRVTRJJmVuY3J5cHRlZElkPUEwODY3MjcxUFdHWFJPVFJEUEsxJmVuY3J5cHRlZEFkSWQ9QTA5MzE4ODkyUUlBNDQwRTVKRUFGJndpZGdldE5hbWU9c3BfYnRmJmFjdGlvbj1jbGlja1JlZGlyZWN0JmRvTm90TG9nQ2xpY2s9dHJ1ZQ==&amp;linkCode=ll1&amp;tag=circbasi-20&amp;linkId=d1df4e3088d10c13b16e6950e386a366&amp;language=en_US" TargetMode="External"/><Relationship Id="rId3" Type="http://schemas.openxmlformats.org/officeDocument/2006/relationships/hyperlink" Target="https://www.amazon.com/Arduino-A000005-ARDUINO-Nano/dp/B0097AU5OU/ref=as_li_ss_tl?dchild=1&amp;keywords=arduino+nano&amp;qid=1593227027&amp;sr=8-3&amp;linkCode=ll1&amp;tag=circbasi-20&amp;linkId=a3b7d3a0dcc652364ddb8e8986edb0be&amp;language=en_US" TargetMode="External"/><Relationship Id="rId7" Type="http://schemas.openxmlformats.org/officeDocument/2006/relationships/hyperlink" Target="https://www.amazon.com/Kastar-Replacement-GMB-B117-Stabilizer-Feiyu-Tech/dp/B08RN6N52C?keywords=18650+Lithium+Ion+battery&amp;qid=1637293695&amp;sr=8-19&amp;linkCode=ll1&amp;tag=circbasi-20&amp;linkId=bbe94ebc36754c41b8562e7bd0be650b&amp;language=en_US&amp;ref_=as_li_ss_tl" TargetMode="External"/><Relationship Id="rId2" Type="http://schemas.openxmlformats.org/officeDocument/2006/relationships/hyperlink" Target="https://www.amazon.com/gp/product/B01981EBBA/ref=as_li_qf_asin_il_tl?ie=UTF8&amp;tag=circbasi-20&amp;creative=9325&amp;linkCode=as2&amp;creativeASIN=B01981EBBA&amp;linkId=bea0be0a28fa56cb6d4992cf304c7f2b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amazon.com/MICROCHIP-TECHNOLOGY-MCP1700-3302E-Positive-Regulator/dp/B00M1E0FVM/ref=as_li_ss_tl?dchild=1&amp;keywords=MCP1700-3302E+3.3V+voltage+regulator&amp;qid=1593227882&amp;sr=8-2&amp;linkCode=ll1&amp;tag=circbasi-20&amp;linkId=d0bcd6895ad98490119027404b917f5a&amp;language=en_US" TargetMode="External"/><Relationship Id="rId11" Type="http://schemas.openxmlformats.org/officeDocument/2006/relationships/image" Target="../media/image12.png"/><Relationship Id="rId5" Type="http://schemas.openxmlformats.org/officeDocument/2006/relationships/hyperlink" Target="https://www.amazon.com/gp/product/B01MSQOX0Q/ref=as_li_qf_asin_il_tl?ie=UTF8&amp;tag=circbasi-20&amp;creative=9325&amp;linkCode=as2&amp;creativeASIN=B01MSQOX0Q&amp;linkId=4faf7291a2b537642b4fe23a8e3a5942" TargetMode="External"/><Relationship Id="rId10" Type="http://schemas.openxmlformats.org/officeDocument/2006/relationships/hyperlink" Target="https://www.amazon.com/gp/product/B07GD2PGY4/ref=as_li_qf_asin_il_tl?ie=UTF8&amp;tag=circbasi-20&amp;creative=9325&amp;linkCode=as2&amp;creativeASIN=B07GD2PGY4&amp;linkId=830b215653e24d7801a496770987b18d" TargetMode="External"/><Relationship Id="rId4" Type="http://schemas.openxmlformats.org/officeDocument/2006/relationships/hyperlink" Target="https://www.amazon.com/Makerfocus-Charging-Lithium-Battery-Protection/dp/B071RG4YWM/ref=as_li_ss_tl?dchild=1&amp;keywords=TP4056&amp;qid=1593227138&amp;sr=8-3&amp;linkCode=ll1&amp;tag=circbasi-20&amp;linkId=957634db00eebaef6169a13464f34088&amp;language=en_US" TargetMode="External"/><Relationship Id="rId9" Type="http://schemas.openxmlformats.org/officeDocument/2006/relationships/hyperlink" Target="https://www.amazon.com/gp/product/B07DL13RZH/ref=as_li_qf_asin_il_tl?ie=UTF8&amp;tag=circbasi-20&amp;creative=9325&amp;linkCode=as2&amp;creativeASIN=B07DL13RZH&amp;linkId=ffac51d787abb539fe6e475bb1a7395a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F9F61-B891-3944-9E22-503B0C38A7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Water Sensor Package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96A461-863C-424F-BAE7-45F2ACA74C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Kyle Ng</a:t>
            </a:r>
          </a:p>
        </p:txBody>
      </p:sp>
    </p:spTree>
    <p:extLst>
      <p:ext uri="{BB962C8B-B14F-4D97-AF65-F5344CB8AC3E}">
        <p14:creationId xmlns:p14="http://schemas.microsoft.com/office/powerpoint/2010/main" val="3587006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8F9A5-E151-495E-8E7A-F53F200F2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2/22/2022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884A94-138F-4572-B05A-F457386998D3}"/>
              </a:ext>
            </a:extLst>
          </p:cNvPr>
          <p:cNvSpPr txBox="1"/>
          <p:nvPr/>
        </p:nvSpPr>
        <p:spPr>
          <a:xfrm>
            <a:off x="1235242" y="1690688"/>
            <a:ext cx="4860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Solar Charging Findings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TDS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Updated Housing for components</a:t>
            </a:r>
          </a:p>
        </p:txBody>
      </p:sp>
    </p:spTree>
    <p:extLst>
      <p:ext uri="{BB962C8B-B14F-4D97-AF65-F5344CB8AC3E}">
        <p14:creationId xmlns:p14="http://schemas.microsoft.com/office/powerpoint/2010/main" val="4210822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41A84-F64A-45F2-99C5-8ED7F173A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Solar Charging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E6E8443-DA9C-408C-8652-92D0C6D1ED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6168" y="1825625"/>
            <a:ext cx="3761874" cy="4043761"/>
          </a:xfrm>
        </p:spPr>
        <p:txBody>
          <a:bodyPr>
            <a:norm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1976D2"/>
                </a:solidFill>
                <a:effectLst/>
                <a:latin typeface="Montserrat" panose="020B0604020202020204" pitchFamily="2" charset="0"/>
                <a:hlinkClick r:id="rId2"/>
              </a:rPr>
              <a:t>Arduino Pro-Mini</a:t>
            </a:r>
            <a:r>
              <a:rPr lang="en-US" sz="1400" b="0" i="0" dirty="0">
                <a:effectLst/>
                <a:latin typeface="Montserrat" panose="020B0604020202020204" pitchFamily="2" charset="0"/>
              </a:rPr>
              <a:t>, or </a:t>
            </a:r>
            <a:r>
              <a:rPr lang="en-US" sz="1400" b="0" i="0" u="none" strike="noStrike" dirty="0">
                <a:solidFill>
                  <a:srgbClr val="1976D2"/>
                </a:solidFill>
                <a:effectLst/>
                <a:latin typeface="Montserrat" panose="020B0604020202020204" pitchFamily="2" charset="0"/>
                <a:hlinkClick r:id="rId3"/>
              </a:rPr>
              <a:t>Arduino Nano</a:t>
            </a:r>
            <a:endParaRPr lang="en-US" sz="1400" b="0" i="0" dirty="0">
              <a:effectLst/>
              <a:latin typeface="Montserrat" panose="020B0604020202020204" pitchFamily="2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1976D2"/>
                </a:solidFill>
                <a:effectLst/>
                <a:latin typeface="Montserrat" panose="020B0604020202020204" pitchFamily="2" charset="0"/>
                <a:hlinkClick r:id="rId4"/>
              </a:rPr>
              <a:t>TP4056 battery charge controller</a:t>
            </a:r>
            <a:endParaRPr lang="en-US" sz="1400" b="0" i="0" dirty="0">
              <a:effectLst/>
              <a:latin typeface="Montserrat" panose="020B0604020202020204" pitchFamily="2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1976D2"/>
                </a:solidFill>
                <a:effectLst/>
                <a:latin typeface="Montserrat" panose="020B0604020202020204" pitchFamily="2" charset="0"/>
                <a:hlinkClick r:id="rId5"/>
              </a:rPr>
              <a:t>100 </a:t>
            </a:r>
            <a:r>
              <a:rPr lang="en-US" sz="1400" b="0" i="0" u="none" strike="noStrike" dirty="0" err="1">
                <a:solidFill>
                  <a:srgbClr val="1976D2"/>
                </a:solidFill>
                <a:effectLst/>
                <a:latin typeface="Montserrat" panose="020B0604020202020204" pitchFamily="2" charset="0"/>
                <a:hlinkClick r:id="rId5"/>
              </a:rPr>
              <a:t>uF</a:t>
            </a:r>
            <a:r>
              <a:rPr lang="en-US" sz="1400" b="0" i="0" u="none" strike="noStrike" dirty="0">
                <a:solidFill>
                  <a:srgbClr val="1976D2"/>
                </a:solidFill>
                <a:effectLst/>
                <a:latin typeface="Montserrat" panose="020B0604020202020204" pitchFamily="2" charset="0"/>
                <a:hlinkClick r:id="rId5"/>
              </a:rPr>
              <a:t> capacitor</a:t>
            </a:r>
            <a:endParaRPr lang="en-US" sz="1400" b="0" i="0" dirty="0">
              <a:effectLst/>
              <a:latin typeface="Montserrat" panose="020B0604020202020204" pitchFamily="2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1976D2"/>
                </a:solidFill>
                <a:effectLst/>
                <a:latin typeface="Montserrat" panose="020B0604020202020204" pitchFamily="2" charset="0"/>
                <a:hlinkClick r:id="rId5"/>
              </a:rPr>
              <a:t>100 </a:t>
            </a:r>
            <a:r>
              <a:rPr lang="en-US" sz="1400" b="0" i="0" u="none" strike="noStrike" dirty="0" err="1">
                <a:solidFill>
                  <a:srgbClr val="1976D2"/>
                </a:solidFill>
                <a:effectLst/>
                <a:latin typeface="Montserrat" panose="020B0604020202020204" pitchFamily="2" charset="0"/>
                <a:hlinkClick r:id="rId5"/>
              </a:rPr>
              <a:t>nF</a:t>
            </a:r>
            <a:r>
              <a:rPr lang="en-US" sz="1400" b="0" i="0" u="none" strike="noStrike" dirty="0">
                <a:solidFill>
                  <a:srgbClr val="1976D2"/>
                </a:solidFill>
                <a:effectLst/>
                <a:latin typeface="Montserrat" panose="020B0604020202020204" pitchFamily="2" charset="0"/>
                <a:hlinkClick r:id="rId5"/>
              </a:rPr>
              <a:t> capacitor</a:t>
            </a:r>
            <a:endParaRPr lang="en-US" sz="1400" b="0" i="0" dirty="0">
              <a:effectLst/>
              <a:latin typeface="Montserrat" panose="020B0604020202020204" pitchFamily="2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1976D2"/>
                </a:solidFill>
                <a:effectLst/>
                <a:latin typeface="Montserrat" panose="020B0604020202020204" pitchFamily="2" charset="0"/>
                <a:hlinkClick r:id="rId6"/>
              </a:rPr>
              <a:t>MCP1700-3302E 3.3V voltage regulator</a:t>
            </a:r>
            <a:endParaRPr lang="en-US" sz="1400" b="0" i="0" dirty="0">
              <a:effectLst/>
              <a:latin typeface="Montserrat" panose="020B0604020202020204" pitchFamily="2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1976D2"/>
                </a:solidFill>
                <a:effectLst/>
                <a:latin typeface="Montserrat" panose="020B0604020202020204" pitchFamily="2" charset="0"/>
                <a:hlinkClick r:id="rId7"/>
              </a:rPr>
              <a:t>3.7V 18650 Lithium Ion battery (2000 </a:t>
            </a:r>
            <a:r>
              <a:rPr lang="en-US" sz="1400" b="0" i="0" u="none" strike="noStrike" dirty="0" err="1">
                <a:solidFill>
                  <a:srgbClr val="1976D2"/>
                </a:solidFill>
                <a:effectLst/>
                <a:latin typeface="Montserrat" panose="020B0604020202020204" pitchFamily="2" charset="0"/>
                <a:hlinkClick r:id="rId7"/>
              </a:rPr>
              <a:t>mAH</a:t>
            </a:r>
            <a:r>
              <a:rPr lang="en-US" sz="1400" b="0" i="0" u="none" strike="noStrike" dirty="0">
                <a:solidFill>
                  <a:srgbClr val="1976D2"/>
                </a:solidFill>
                <a:effectLst/>
                <a:latin typeface="Montserrat" panose="020B0604020202020204" pitchFamily="2" charset="0"/>
                <a:hlinkClick r:id="rId7"/>
              </a:rPr>
              <a:t> or more)*</a:t>
            </a:r>
            <a:endParaRPr lang="en-US" sz="1400" b="0" i="0" dirty="0">
              <a:effectLst/>
              <a:latin typeface="Montserrat" panose="020B0604020202020204" pitchFamily="2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1976D2"/>
                </a:solidFill>
                <a:effectLst/>
                <a:latin typeface="Montserrat" panose="020B0604020202020204" pitchFamily="2" charset="0"/>
                <a:hlinkClick r:id="rId8"/>
              </a:rPr>
              <a:t>6V DC, 500 mA solar panel*</a:t>
            </a:r>
            <a:endParaRPr lang="en-US" sz="1400" b="0" i="0" dirty="0">
              <a:effectLst/>
              <a:latin typeface="Montserrat" panose="020B0604020202020204" pitchFamily="2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1976D2"/>
                </a:solidFill>
                <a:effectLst/>
                <a:latin typeface="Montserrat" panose="020B0604020202020204" pitchFamily="2" charset="0"/>
                <a:hlinkClick r:id="rId9"/>
              </a:rPr>
              <a:t>Breadboard</a:t>
            </a:r>
            <a:endParaRPr lang="en-US" sz="1400" b="0" i="0" dirty="0">
              <a:effectLst/>
              <a:latin typeface="Montserrat" panose="020B0604020202020204" pitchFamily="2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1976D2"/>
                </a:solidFill>
                <a:effectLst/>
                <a:latin typeface="Montserrat" panose="020B0604020202020204" pitchFamily="2" charset="0"/>
                <a:hlinkClick r:id="rId10"/>
              </a:rPr>
              <a:t>Jumper wires</a:t>
            </a:r>
            <a:endParaRPr lang="en-US" sz="1400" b="0" i="0" dirty="0">
              <a:effectLst/>
              <a:latin typeface="Montserrat" panose="020B0604020202020204" pitchFamily="2" charset="0"/>
            </a:endParaRPr>
          </a:p>
          <a:p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7018F6-5941-42EB-B684-2D62D189E4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51258" y="864268"/>
            <a:ext cx="57150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44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8F262-6C88-4524-B94A-7E26ED269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Solar Charging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323C4-8616-45B2-931D-84CC36CFEC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776537" cy="4043761"/>
          </a:xfrm>
        </p:spPr>
        <p:txBody>
          <a:bodyPr>
            <a:normAutofit/>
          </a:bodyPr>
          <a:lstStyle/>
          <a:p>
            <a:r>
              <a:rPr lang="en-US" sz="2000" dirty="0"/>
              <a:t>Charges battery</a:t>
            </a:r>
          </a:p>
          <a:p>
            <a:r>
              <a:rPr lang="en-US" sz="2000" dirty="0"/>
              <a:t>Supplies power to circuit when solar is producing enough energy</a:t>
            </a:r>
          </a:p>
          <a:p>
            <a:r>
              <a:rPr lang="en-US" sz="2000" dirty="0"/>
              <a:t>Charge circuit disconnects at night and the battery takes over as power source</a:t>
            </a:r>
          </a:p>
          <a:p>
            <a:r>
              <a:rPr lang="en-US" sz="2000" dirty="0"/>
              <a:t>Lithium-Ion batteries can be connected in parallel if both batteries are identical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2B8895-DFB0-4A8A-A816-91E22364E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45405"/>
            <a:ext cx="5574130" cy="275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181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356D9-FCDB-4490-A4AE-C63C5384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Updates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0CB40D-6BE0-42D6-934B-2CDC9539D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588" y="836594"/>
            <a:ext cx="3690783" cy="4649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E8FDA1F6-1E66-494A-9F04-5F4C4D901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31" y="1909012"/>
            <a:ext cx="2242946" cy="4090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29591C8-F25F-4C70-80F8-7D3BD13CF2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5" r="10478"/>
          <a:stretch/>
        </p:blipFill>
        <p:spPr bwMode="auto">
          <a:xfrm>
            <a:off x="2740683" y="1913260"/>
            <a:ext cx="2104296" cy="4090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A3D30417-561A-468E-A8B5-8BB0742BD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984" y="2216988"/>
            <a:ext cx="2176483" cy="3237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8741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3BD9F-AB4C-4CC9-97C8-9AC214B17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TDS salt experiment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00C7D9-4457-4BF1-BA33-BA0C70AE4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366" y="1524001"/>
            <a:ext cx="8573113" cy="459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97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AB259-F27D-4D93-ADB9-0454C760A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Updated Component Tray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77ADDB-9B4C-4B0F-AAA2-85048C12E7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29" r="9220"/>
          <a:stretch/>
        </p:blipFill>
        <p:spPr>
          <a:xfrm>
            <a:off x="1452282" y="1325563"/>
            <a:ext cx="2249301" cy="51673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F56B1B-A9DE-4098-8F72-BE413AD382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06" r="9694"/>
          <a:stretch/>
        </p:blipFill>
        <p:spPr>
          <a:xfrm>
            <a:off x="4315665" y="1325564"/>
            <a:ext cx="2847722" cy="5167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B1BABD-C948-4B91-9DF4-CD6F5503E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067" y="2223082"/>
            <a:ext cx="3555028" cy="337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15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3AA6CFC-27DD-4CD5-A486-3E35CB43B3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6" t="5721" b="4085"/>
          <a:stretch/>
        </p:blipFill>
        <p:spPr bwMode="auto">
          <a:xfrm>
            <a:off x="4747364" y="466594"/>
            <a:ext cx="2204375" cy="5924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9998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2F704-66B3-46BE-AF08-560020AA9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3/15/2022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2DDEE-C9FD-43E5-81BA-717D8D5E56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963940" cy="210469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Updates:</a:t>
            </a:r>
          </a:p>
          <a:p>
            <a:pPr lvl="1"/>
            <a:r>
              <a:rPr lang="en-US" dirty="0"/>
              <a:t>Redesigned component holder</a:t>
            </a:r>
          </a:p>
          <a:p>
            <a:pPr lvl="1"/>
            <a:r>
              <a:rPr lang="en-US" dirty="0"/>
              <a:t>Redesigned water proof solar panel petal holder and cap</a:t>
            </a:r>
          </a:p>
          <a:p>
            <a:pPr lvl="1"/>
            <a:r>
              <a:rPr lang="en-US" dirty="0"/>
              <a:t>Test fit components in the component holder</a:t>
            </a:r>
          </a:p>
          <a:p>
            <a:pPr lvl="1"/>
            <a:r>
              <a:rPr lang="en-US" dirty="0"/>
              <a:t>Collected parts for solar charging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BB8CB2-D356-491B-9E31-EF2C1B10ADDF}"/>
              </a:ext>
            </a:extLst>
          </p:cNvPr>
          <p:cNvSpPr txBox="1"/>
          <p:nvPr/>
        </p:nvSpPr>
        <p:spPr>
          <a:xfrm>
            <a:off x="838200" y="4379495"/>
            <a:ext cx="79689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Goals</a:t>
            </a:r>
            <a:r>
              <a:rPr lang="en-US" sz="2200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Create initial standalone solar battery charger </a:t>
            </a:r>
          </a:p>
        </p:txBody>
      </p:sp>
    </p:spTree>
    <p:extLst>
      <p:ext uri="{BB962C8B-B14F-4D97-AF65-F5344CB8AC3E}">
        <p14:creationId xmlns:p14="http://schemas.microsoft.com/office/powerpoint/2010/main" val="2850879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69F53-476E-4AA2-8533-6820B99AC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Solar panel holder and Top 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0A617-03CE-4506-A587-91537D9B84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687481"/>
            <a:ext cx="3514701" cy="218190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B52525-C177-4027-BE64-821C656FC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71" y="2030168"/>
            <a:ext cx="5181600" cy="4270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44DC6188-3653-44A1-AFEE-F21C21EFD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030168"/>
            <a:ext cx="5200650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6823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B7AA3-5513-418C-9A2A-0B9B1FE3C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2AEEF93-449F-4AB2-B5BB-500255758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989" y="1690688"/>
            <a:ext cx="2627966" cy="4453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4824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FBAD-F450-1448-A36A-72F6AB77E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Environmental Sensor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C7E89-62C2-B143-BEBA-CA6D34981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a datalogger for TDS sensor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Combine all the sensors into one datalogger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Design PCB to tie everything together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Design waterproof case to house all components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Test and validate </a:t>
            </a:r>
          </a:p>
          <a:p>
            <a:pPr marL="0" indent="0">
              <a:buNone/>
            </a:pPr>
            <a:endParaRPr lang="en-US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141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7DA14-17C6-4802-ABBD-FFFF6B0A6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3/29/2022 Solar Update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E219D1-56B6-4EF2-90BC-C5538C775352}"/>
              </a:ext>
            </a:extLst>
          </p:cNvPr>
          <p:cNvSpPr txBox="1"/>
          <p:nvPr/>
        </p:nvSpPr>
        <p:spPr>
          <a:xfrm>
            <a:off x="967563" y="1860698"/>
            <a:ext cx="72726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 and voltage reading from solar panel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 and voltage reading from solar panel with voltage step 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 and voltage reading from solar panel with voltage step down and </a:t>
            </a:r>
            <a:r>
              <a:rPr lang="en-US" dirty="0" err="1"/>
              <a:t>bms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Reviewing Daniels design</a:t>
            </a:r>
          </a:p>
        </p:txBody>
      </p:sp>
    </p:spTree>
    <p:extLst>
      <p:ext uri="{BB962C8B-B14F-4D97-AF65-F5344CB8AC3E}">
        <p14:creationId xmlns:p14="http://schemas.microsoft.com/office/powerpoint/2010/main" val="2359931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198CB-7687-4079-961E-35D14FDBE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solar panels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22374B-384D-46CA-9DF2-723B76A82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817" y="1690688"/>
            <a:ext cx="4494146" cy="4186238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CFE1044-E206-4619-AA68-C728DE993EEA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043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Voltage : 16V</a:t>
            </a:r>
          </a:p>
          <a:p>
            <a:r>
              <a:rPr lang="en-US"/>
              <a:t>Current : 40mA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524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E8AE0-95E7-4C38-8A27-C5F03AF68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Solar panels with voltage step down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410298-0817-4963-A79A-2AC31F4D902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Voltage : 5V</a:t>
            </a:r>
          </a:p>
          <a:p>
            <a:r>
              <a:rPr lang="en-US" dirty="0"/>
              <a:t>Current : 160mA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61BE05-C5F9-418A-AF4C-8D97722DE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16" y="1477817"/>
            <a:ext cx="5272520" cy="487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546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25D59-A6A0-42F8-A473-78BC48392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Solar panels with voltage step down and BMS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954588-11FA-4CDB-B410-733EA80A4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90688"/>
            <a:ext cx="5181600" cy="4043761"/>
          </a:xfrm>
        </p:spPr>
        <p:txBody>
          <a:bodyPr/>
          <a:lstStyle/>
          <a:p>
            <a:r>
              <a:rPr lang="en-US" dirty="0"/>
              <a:t>Voltage : 4.2V</a:t>
            </a:r>
          </a:p>
          <a:p>
            <a:r>
              <a:rPr lang="en-US" dirty="0"/>
              <a:t>Current : 33mA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E769BF-C18C-4279-A6D3-2011A04AD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065" y="1627095"/>
            <a:ext cx="4840271" cy="417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260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1CA8F-7CC6-433E-9F63-0CF7F5D7D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Wiring for panels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076446-786B-4CDE-8B24-4CE093A461D2}"/>
              </a:ext>
            </a:extLst>
          </p:cNvPr>
          <p:cNvSpPr/>
          <p:nvPr/>
        </p:nvSpPr>
        <p:spPr>
          <a:xfrm>
            <a:off x="3398671" y="4492519"/>
            <a:ext cx="947956" cy="15519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5F43D8-381F-4727-8415-F5F284D7EE16}"/>
              </a:ext>
            </a:extLst>
          </p:cNvPr>
          <p:cNvSpPr txBox="1"/>
          <p:nvPr/>
        </p:nvSpPr>
        <p:spPr>
          <a:xfrm>
            <a:off x="3722270" y="550038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5D6E4-BFC6-4E64-8BA0-E7514C81A876}"/>
              </a:ext>
            </a:extLst>
          </p:cNvPr>
          <p:cNvSpPr txBox="1"/>
          <p:nvPr/>
        </p:nvSpPr>
        <p:spPr>
          <a:xfrm>
            <a:off x="3758383" y="4633412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C43D1C-B55A-4257-BA32-BFAAA44F5AD5}"/>
              </a:ext>
            </a:extLst>
          </p:cNvPr>
          <p:cNvSpPr/>
          <p:nvPr/>
        </p:nvSpPr>
        <p:spPr>
          <a:xfrm>
            <a:off x="4921809" y="4492519"/>
            <a:ext cx="947956" cy="15519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E91E44-D3DB-45EE-9418-4BDC1424EDB1}"/>
              </a:ext>
            </a:extLst>
          </p:cNvPr>
          <p:cNvSpPr txBox="1"/>
          <p:nvPr/>
        </p:nvSpPr>
        <p:spPr>
          <a:xfrm>
            <a:off x="5252667" y="549597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FB7088-4349-4B6E-BFAA-CD2A4E1847F3}"/>
              </a:ext>
            </a:extLst>
          </p:cNvPr>
          <p:cNvSpPr txBox="1"/>
          <p:nvPr/>
        </p:nvSpPr>
        <p:spPr>
          <a:xfrm>
            <a:off x="5264982" y="4626421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B16253-B441-4CF9-AEC7-E9D179286CC0}"/>
              </a:ext>
            </a:extLst>
          </p:cNvPr>
          <p:cNvSpPr/>
          <p:nvPr/>
        </p:nvSpPr>
        <p:spPr>
          <a:xfrm>
            <a:off x="3391412" y="2621882"/>
            <a:ext cx="947956" cy="15519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BCC547-22A5-4BBC-9388-94219EC818EB}"/>
              </a:ext>
            </a:extLst>
          </p:cNvPr>
          <p:cNvSpPr txBox="1"/>
          <p:nvPr/>
        </p:nvSpPr>
        <p:spPr>
          <a:xfrm>
            <a:off x="3712990" y="362877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12D8F1-88AC-4C20-8DAA-51D3070578D2}"/>
              </a:ext>
            </a:extLst>
          </p:cNvPr>
          <p:cNvSpPr txBox="1"/>
          <p:nvPr/>
        </p:nvSpPr>
        <p:spPr>
          <a:xfrm>
            <a:off x="3724424" y="2731138"/>
            <a:ext cx="2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69FE36-92AE-438E-AFDB-DDBD898D1E53}"/>
              </a:ext>
            </a:extLst>
          </p:cNvPr>
          <p:cNvSpPr/>
          <p:nvPr/>
        </p:nvSpPr>
        <p:spPr>
          <a:xfrm>
            <a:off x="4921809" y="2617365"/>
            <a:ext cx="947956" cy="15519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498D8C-F3CC-4343-92C6-DDA7FAA13894}"/>
              </a:ext>
            </a:extLst>
          </p:cNvPr>
          <p:cNvSpPr txBox="1"/>
          <p:nvPr/>
        </p:nvSpPr>
        <p:spPr>
          <a:xfrm>
            <a:off x="5264982" y="364188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ADB4CC-2532-4687-A1C0-2FFEFC506A2A}"/>
              </a:ext>
            </a:extLst>
          </p:cNvPr>
          <p:cNvSpPr txBox="1"/>
          <p:nvPr/>
        </p:nvSpPr>
        <p:spPr>
          <a:xfrm>
            <a:off x="5264982" y="270038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A2EECE-DA51-4444-BAAD-46FFEF8EEC7F}"/>
              </a:ext>
            </a:extLst>
          </p:cNvPr>
          <p:cNvSpPr/>
          <p:nvPr/>
        </p:nvSpPr>
        <p:spPr>
          <a:xfrm rot="5400000">
            <a:off x="4095876" y="1233381"/>
            <a:ext cx="947956" cy="15519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56561D-950B-4108-AFC6-A2E04EDF5B9F}"/>
              </a:ext>
            </a:extLst>
          </p:cNvPr>
          <p:cNvSpPr txBox="1"/>
          <p:nvPr/>
        </p:nvSpPr>
        <p:spPr>
          <a:xfrm rot="5400000">
            <a:off x="3914195" y="1799904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8F1649-74E2-47F0-894F-6507E45130C0}"/>
              </a:ext>
            </a:extLst>
          </p:cNvPr>
          <p:cNvSpPr txBox="1"/>
          <p:nvPr/>
        </p:nvSpPr>
        <p:spPr>
          <a:xfrm rot="5400000">
            <a:off x="4824920" y="1795352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7C9F6F8-BE92-428B-9FCB-1F536A38D66E}"/>
              </a:ext>
            </a:extLst>
          </p:cNvPr>
          <p:cNvCxnSpPr>
            <a:cxnSpLocks/>
          </p:cNvCxnSpPr>
          <p:nvPr/>
        </p:nvCxnSpPr>
        <p:spPr>
          <a:xfrm flipH="1">
            <a:off x="2962713" y="2979491"/>
            <a:ext cx="6026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1F36A46-0F66-4260-9C13-D34A78CA67FE}"/>
              </a:ext>
            </a:extLst>
          </p:cNvPr>
          <p:cNvCxnSpPr/>
          <p:nvPr/>
        </p:nvCxnSpPr>
        <p:spPr>
          <a:xfrm flipH="1">
            <a:off x="2962713" y="4776134"/>
            <a:ext cx="67111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3EB3149-44B2-42C8-B615-B2C29C50832D}"/>
              </a:ext>
            </a:extLst>
          </p:cNvPr>
          <p:cNvCxnSpPr/>
          <p:nvPr/>
        </p:nvCxnSpPr>
        <p:spPr>
          <a:xfrm flipH="1">
            <a:off x="5694861" y="2937545"/>
            <a:ext cx="67111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14EB55-55FC-41DB-97F4-82430507433C}"/>
              </a:ext>
            </a:extLst>
          </p:cNvPr>
          <p:cNvCxnSpPr/>
          <p:nvPr/>
        </p:nvCxnSpPr>
        <p:spPr>
          <a:xfrm flipH="1">
            <a:off x="5694861" y="4818078"/>
            <a:ext cx="67111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E4959BB-E0E3-494A-8557-AD5AEDA92AA1}"/>
              </a:ext>
            </a:extLst>
          </p:cNvPr>
          <p:cNvCxnSpPr>
            <a:cxnSpLocks/>
          </p:cNvCxnSpPr>
          <p:nvPr/>
        </p:nvCxnSpPr>
        <p:spPr>
          <a:xfrm flipH="1">
            <a:off x="2483141" y="3770152"/>
            <a:ext cx="106540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7E9961E-50DC-4385-A046-DC8AB9D57D66}"/>
              </a:ext>
            </a:extLst>
          </p:cNvPr>
          <p:cNvCxnSpPr>
            <a:cxnSpLocks/>
          </p:cNvCxnSpPr>
          <p:nvPr/>
        </p:nvCxnSpPr>
        <p:spPr>
          <a:xfrm flipH="1">
            <a:off x="2483141" y="5675851"/>
            <a:ext cx="113391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E1E8DEE-6067-4943-B950-9A8F7A2FAAD3}"/>
              </a:ext>
            </a:extLst>
          </p:cNvPr>
          <p:cNvCxnSpPr>
            <a:cxnSpLocks/>
          </p:cNvCxnSpPr>
          <p:nvPr/>
        </p:nvCxnSpPr>
        <p:spPr>
          <a:xfrm flipH="1">
            <a:off x="5720841" y="3875715"/>
            <a:ext cx="1058411" cy="27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01CFC97-7B1A-403F-966A-C3FE1CCA873D}"/>
              </a:ext>
            </a:extLst>
          </p:cNvPr>
          <p:cNvCxnSpPr>
            <a:cxnSpLocks/>
          </p:cNvCxnSpPr>
          <p:nvPr/>
        </p:nvCxnSpPr>
        <p:spPr>
          <a:xfrm flipH="1" flipV="1">
            <a:off x="5729230" y="5767433"/>
            <a:ext cx="1050022" cy="1398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3291CCA-CD0F-4BEA-9442-2B83B0C5F4D0}"/>
              </a:ext>
            </a:extLst>
          </p:cNvPr>
          <p:cNvCxnSpPr>
            <a:cxnSpLocks/>
          </p:cNvCxnSpPr>
          <p:nvPr/>
        </p:nvCxnSpPr>
        <p:spPr>
          <a:xfrm>
            <a:off x="2483141" y="3772949"/>
            <a:ext cx="0" cy="188892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12A3FF8-FBF7-4AA5-A1AA-126C705E6921}"/>
              </a:ext>
            </a:extLst>
          </p:cNvPr>
          <p:cNvCxnSpPr>
            <a:cxnSpLocks/>
          </p:cNvCxnSpPr>
          <p:nvPr/>
        </p:nvCxnSpPr>
        <p:spPr>
          <a:xfrm flipV="1">
            <a:off x="6779252" y="3878512"/>
            <a:ext cx="0" cy="190290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F8FA1C2-4916-413E-A835-5FEC3B70B6B5}"/>
              </a:ext>
            </a:extLst>
          </p:cNvPr>
          <p:cNvCxnSpPr>
            <a:cxnSpLocks/>
          </p:cNvCxnSpPr>
          <p:nvPr/>
        </p:nvCxnSpPr>
        <p:spPr>
          <a:xfrm>
            <a:off x="2962713" y="2980890"/>
            <a:ext cx="0" cy="179524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5C81FEC-744F-415E-8E2C-77440233B18C}"/>
              </a:ext>
            </a:extLst>
          </p:cNvPr>
          <p:cNvCxnSpPr>
            <a:cxnSpLocks/>
          </p:cNvCxnSpPr>
          <p:nvPr/>
        </p:nvCxnSpPr>
        <p:spPr>
          <a:xfrm>
            <a:off x="6360388" y="2937545"/>
            <a:ext cx="5592" cy="18805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2992C9E-1080-4797-87FE-8EF874F37D72}"/>
              </a:ext>
            </a:extLst>
          </p:cNvPr>
          <p:cNvCxnSpPr>
            <a:cxnSpLocks/>
          </p:cNvCxnSpPr>
          <p:nvPr/>
        </p:nvCxnSpPr>
        <p:spPr>
          <a:xfrm flipH="1">
            <a:off x="5244949" y="1982598"/>
            <a:ext cx="268264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99D52D0-B1BC-4453-973C-E282E04DE9EF}"/>
              </a:ext>
            </a:extLst>
          </p:cNvPr>
          <p:cNvCxnSpPr>
            <a:cxnSpLocks/>
          </p:cNvCxnSpPr>
          <p:nvPr/>
        </p:nvCxnSpPr>
        <p:spPr>
          <a:xfrm flipH="1">
            <a:off x="3633832" y="2088452"/>
            <a:ext cx="299072" cy="73024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4F87CB2-FD2A-4762-A414-D9FB8F6091CE}"/>
              </a:ext>
            </a:extLst>
          </p:cNvPr>
          <p:cNvCxnSpPr>
            <a:cxnSpLocks/>
          </p:cNvCxnSpPr>
          <p:nvPr/>
        </p:nvCxnSpPr>
        <p:spPr>
          <a:xfrm flipH="1">
            <a:off x="4042816" y="5759851"/>
            <a:ext cx="1058411" cy="27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3887B78-8519-438C-B87C-8C5C408D4FA0}"/>
              </a:ext>
            </a:extLst>
          </p:cNvPr>
          <p:cNvCxnSpPr>
            <a:cxnSpLocks/>
          </p:cNvCxnSpPr>
          <p:nvPr/>
        </p:nvCxnSpPr>
        <p:spPr>
          <a:xfrm flipV="1">
            <a:off x="3845120" y="5902166"/>
            <a:ext cx="0" cy="4609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D945A24-7D3B-4D09-B1BA-6B56D17AD178}"/>
              </a:ext>
            </a:extLst>
          </p:cNvPr>
          <p:cNvCxnSpPr>
            <a:cxnSpLocks/>
          </p:cNvCxnSpPr>
          <p:nvPr/>
        </p:nvCxnSpPr>
        <p:spPr>
          <a:xfrm flipH="1">
            <a:off x="3831379" y="6360359"/>
            <a:ext cx="4263997" cy="27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BD5D9C1-A16B-4C4B-AEB5-9F0AE94D29EA}"/>
              </a:ext>
            </a:extLst>
          </p:cNvPr>
          <p:cNvCxnSpPr>
            <a:cxnSpLocks/>
          </p:cNvCxnSpPr>
          <p:nvPr/>
        </p:nvCxnSpPr>
        <p:spPr>
          <a:xfrm flipV="1">
            <a:off x="8095376" y="2453576"/>
            <a:ext cx="0" cy="39067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2255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F3DC2-CA24-4C21-BB05-FE631B363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Solar Cell Information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9730DC-850D-49F0-9468-8069A1DF03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309810"/>
            <a:ext cx="4179971" cy="291049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B277F-F761-4998-952B-5023F2D30D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9411" y="4363305"/>
            <a:ext cx="5181600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Individual Cells Specs</a:t>
            </a:r>
          </a:p>
          <a:p>
            <a:r>
              <a:rPr lang="en-US" sz="1800" dirty="0"/>
              <a:t>Power : 132.3mW</a:t>
            </a:r>
          </a:p>
          <a:p>
            <a:r>
              <a:rPr lang="en-US" sz="1800" dirty="0"/>
              <a:t>Voltage : 8.29 V</a:t>
            </a:r>
          </a:p>
          <a:p>
            <a:r>
              <a:rPr lang="en-US" sz="1800" dirty="0"/>
              <a:t>Current : 21 mA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54A15-D8DE-4ED7-83BD-98EC44FDEE50}"/>
              </a:ext>
            </a:extLst>
          </p:cNvPr>
          <p:cNvSpPr txBox="1"/>
          <p:nvPr/>
        </p:nvSpPr>
        <p:spPr>
          <a:xfrm>
            <a:off x="6392411" y="1570503"/>
            <a:ext cx="4823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 cells in parallel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Voltage : 8.29V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 : 378mA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2BFFF9-C4FC-48EC-8843-96CB3388A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411" y="3299161"/>
            <a:ext cx="4610100" cy="800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6BC7B2-BDEB-449B-9378-618C32A22F8F}"/>
              </a:ext>
            </a:extLst>
          </p:cNvPr>
          <p:cNvSpPr txBox="1"/>
          <p:nvPr/>
        </p:nvSpPr>
        <p:spPr>
          <a:xfrm>
            <a:off x="6392411" y="2816092"/>
            <a:ext cx="2290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Battery Specs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C77D76-FAE8-48F1-AA3A-FBC9192BF1EB}"/>
              </a:ext>
            </a:extLst>
          </p:cNvPr>
          <p:cNvSpPr txBox="1"/>
          <p:nvPr/>
        </p:nvSpPr>
        <p:spPr>
          <a:xfrm>
            <a:off x="6392411" y="4580389"/>
            <a:ext cx="4411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Would need 42 cells to achieve standard charge rate</a:t>
            </a:r>
          </a:p>
        </p:txBody>
      </p:sp>
    </p:spTree>
    <p:extLst>
      <p:ext uri="{BB962C8B-B14F-4D97-AF65-F5344CB8AC3E}">
        <p14:creationId xmlns:p14="http://schemas.microsoft.com/office/powerpoint/2010/main" val="945880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323C2-DB04-49D7-A02F-41B07E041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4/5/2022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B7C01-BB58-46D8-A08E-5A0CA86B9E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New updates</a:t>
            </a:r>
          </a:p>
          <a:p>
            <a:r>
              <a:rPr lang="en-US" sz="1400" dirty="0"/>
              <a:t>Removed solar panels from epoxy to resolder and test</a:t>
            </a:r>
          </a:p>
          <a:p>
            <a:r>
              <a:rPr lang="en-US" sz="1400" dirty="0"/>
              <a:t>Pulled information on package power consumption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E4DA47-4870-4922-8C09-85D01901770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Future plans</a:t>
            </a:r>
          </a:p>
          <a:p>
            <a:r>
              <a:rPr lang="en-US" sz="1400" dirty="0"/>
              <a:t>Run test on fully charged 18650 to set a baseline for how long it will sustain the package for</a:t>
            </a:r>
          </a:p>
          <a:p>
            <a:r>
              <a:rPr lang="en-US" sz="1400" dirty="0"/>
              <a:t>Run test with solar charging added to see the impact it has on battery life</a:t>
            </a:r>
          </a:p>
          <a:p>
            <a:r>
              <a:rPr lang="en-US" sz="1400" dirty="0"/>
              <a:t>Design a probe protector for the bottom of the package</a:t>
            </a:r>
          </a:p>
          <a:p>
            <a:r>
              <a:rPr lang="en-US" sz="1400" dirty="0"/>
              <a:t>Create probe mounting cap out of PVC</a:t>
            </a:r>
          </a:p>
          <a:p>
            <a:r>
              <a:rPr lang="en-US" sz="1400" dirty="0"/>
              <a:t>Waterproof the 3D printed solar panel flap holder or make it out of solid plastic as well</a:t>
            </a:r>
          </a:p>
          <a:p>
            <a:r>
              <a:rPr lang="en-US" sz="1400" dirty="0"/>
              <a:t>Make the cap to the solar flap holder out of metal</a:t>
            </a:r>
          </a:p>
        </p:txBody>
      </p:sp>
    </p:spTree>
    <p:extLst>
      <p:ext uri="{BB962C8B-B14F-4D97-AF65-F5344CB8AC3E}">
        <p14:creationId xmlns:p14="http://schemas.microsoft.com/office/powerpoint/2010/main" val="7500712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0D8A3-7C93-49F0-90F1-FECAE7DAB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4370" y="365125"/>
            <a:ext cx="6619430" cy="1325563"/>
          </a:xfrm>
        </p:spPr>
        <p:txBody>
          <a:bodyPr/>
          <a:lstStyle/>
          <a:p>
            <a:r>
              <a:rPr lang="en-US" dirty="0"/>
              <a:t>Solar cells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83767B-13A6-492A-8298-DEB59D2C49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5071" y="1953812"/>
            <a:ext cx="5181600" cy="4043761"/>
          </a:xfrm>
        </p:spPr>
        <p:txBody>
          <a:bodyPr>
            <a:normAutofit/>
          </a:bodyPr>
          <a:lstStyle/>
          <a:p>
            <a:r>
              <a:rPr lang="en-US" sz="1800" dirty="0"/>
              <a:t>2 cells were damaged while removing from epoxy and cannot be used</a:t>
            </a:r>
          </a:p>
          <a:p>
            <a:r>
              <a:rPr lang="en-US" sz="1800" dirty="0"/>
              <a:t>The remaining cells were wired in parallel and produce 7.4V and 157mA </a:t>
            </a:r>
          </a:p>
          <a:p>
            <a:r>
              <a:rPr lang="en-US" sz="1800" dirty="0" err="1"/>
              <a:t>Arudino</a:t>
            </a:r>
            <a:r>
              <a:rPr lang="en-US" sz="1800" dirty="0"/>
              <a:t> nano power consumption: 19mA</a:t>
            </a:r>
          </a:p>
          <a:p>
            <a:r>
              <a:rPr lang="en-US" sz="1800" dirty="0"/>
              <a:t>TDS power consumption: 3 – 6mA</a:t>
            </a:r>
          </a:p>
          <a:p>
            <a:r>
              <a:rPr lang="en-US" sz="1800" dirty="0"/>
              <a:t>Ph power consumption: 3 mA</a:t>
            </a:r>
          </a:p>
          <a:p>
            <a:endParaRPr lang="en-US" sz="1800" dirty="0"/>
          </a:p>
        </p:txBody>
      </p:sp>
      <p:pic>
        <p:nvPicPr>
          <p:cNvPr id="1026" name="id-82124ADA-E7F6-4D55-916F-02831603295E" descr="Image.jpeg">
            <a:extLst>
              <a:ext uri="{FF2B5EF4-FFF2-40B4-BE49-F238E27FC236}">
                <a16:creationId xmlns:a16="http://schemas.microsoft.com/office/drawing/2014/main" id="{5B3AD66A-BCDB-4B96-81A7-1B2E541931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28"/>
          <a:stretch/>
        </p:blipFill>
        <p:spPr bwMode="auto">
          <a:xfrm>
            <a:off x="838200" y="3092265"/>
            <a:ext cx="3112130" cy="3301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id-BAB24D0B-C469-4A87-B9B6-25A430F1E7CE" descr="Image.jpeg">
            <a:extLst>
              <a:ext uri="{FF2B5EF4-FFF2-40B4-BE49-F238E27FC236}">
                <a16:creationId xmlns:a16="http://schemas.microsoft.com/office/drawing/2014/main" id="{93C6A092-5476-4913-A4FD-0A7CFA2784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9" t="34608" r="15514" b="28094"/>
          <a:stretch/>
        </p:blipFill>
        <p:spPr bwMode="auto">
          <a:xfrm>
            <a:off x="510327" y="463883"/>
            <a:ext cx="3608746" cy="2385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19475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323C2-DB04-49D7-A02F-41B07E041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4/12/2022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B7C01-BB58-46D8-A08E-5A0CA86B9E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New updates</a:t>
            </a:r>
          </a:p>
          <a:p>
            <a:r>
              <a:rPr lang="en-US" sz="1400" dirty="0"/>
              <a:t>Solar charging circuit has been soldered together with connectors</a:t>
            </a:r>
          </a:p>
          <a:p>
            <a:endParaRPr lang="en-US" sz="1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E4DA47-4870-4922-8C09-85D01901770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Future plans</a:t>
            </a:r>
          </a:p>
          <a:p>
            <a:r>
              <a:rPr lang="en-US" sz="1400" dirty="0"/>
              <a:t>Run test on fully charged 18650 to set a baseline for how long it will sustain the package for</a:t>
            </a:r>
          </a:p>
          <a:p>
            <a:r>
              <a:rPr lang="en-US" sz="1400" dirty="0"/>
              <a:t>Run test with solar charging added to see the impact it has on battery life</a:t>
            </a:r>
          </a:p>
          <a:p>
            <a:r>
              <a:rPr lang="en-US" sz="1400" dirty="0">
                <a:highlight>
                  <a:srgbClr val="FFFF00"/>
                </a:highlight>
              </a:rPr>
              <a:t>Design a probe protector for the bottom of the package</a:t>
            </a:r>
          </a:p>
          <a:p>
            <a:r>
              <a:rPr lang="en-US" sz="1400" dirty="0"/>
              <a:t>Create probe mounting cap out of PVC</a:t>
            </a:r>
          </a:p>
          <a:p>
            <a:r>
              <a:rPr lang="en-US" sz="1400" dirty="0">
                <a:highlight>
                  <a:srgbClr val="FFFF00"/>
                </a:highlight>
              </a:rPr>
              <a:t>Waterproof the 3D printed solar panel flap holder or make it out of solid plastic as well</a:t>
            </a:r>
          </a:p>
          <a:p>
            <a:r>
              <a:rPr lang="en-US" sz="1400" dirty="0">
                <a:highlight>
                  <a:srgbClr val="FFFF00"/>
                </a:highlight>
              </a:rPr>
              <a:t>Add metal piece to the solar cap for magnet</a:t>
            </a:r>
          </a:p>
          <a:p>
            <a:r>
              <a:rPr lang="en-US" sz="1400" dirty="0">
                <a:highlight>
                  <a:srgbClr val="FFFF00"/>
                </a:highlight>
              </a:rPr>
              <a:t>Add in Air tag holder to solar cap</a:t>
            </a:r>
          </a:p>
          <a:p>
            <a:r>
              <a:rPr lang="en-US" sz="1400" dirty="0">
                <a:highlight>
                  <a:srgbClr val="FFFF00"/>
                </a:highlight>
              </a:rPr>
              <a:t>Redesign solar flap for new solar panel </a:t>
            </a:r>
            <a:r>
              <a:rPr lang="en-US" sz="1400" dirty="0" err="1">
                <a:highlight>
                  <a:srgbClr val="FFFF00"/>
                </a:highlight>
              </a:rPr>
              <a:t>arrangment</a:t>
            </a:r>
            <a:endParaRPr lang="en-US" sz="14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28464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14FC6-FE3D-7B45-84BE-3C726AB1D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473F4-C73D-8C4A-8929-A707A37594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Name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Email</a:t>
            </a:r>
          </a:p>
          <a:p>
            <a:r>
              <a:rPr lang="en-US" dirty="0"/>
              <a:t>Social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BBE2D-D6FA-4E13-8312-EC0C683D3C97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632654-816A-4E57-A73D-D61FBA067FFF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7642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3F543-A99F-4B17-93A5-90940EA1E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1/18/2022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337A9-85F4-4450-AE88-C290A66A9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order TDS Probe and obtain a SD card and SD card reader</a:t>
            </a:r>
          </a:p>
          <a:p>
            <a:r>
              <a:rPr lang="en-US" dirty="0"/>
              <a:t>RTC, SD card reader, and TDS sensor code</a:t>
            </a:r>
          </a:p>
        </p:txBody>
      </p:sp>
    </p:spTree>
    <p:extLst>
      <p:ext uri="{BB962C8B-B14F-4D97-AF65-F5344CB8AC3E}">
        <p14:creationId xmlns:p14="http://schemas.microsoft.com/office/powerpoint/2010/main" val="3969589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07AC0D-7362-4E1C-AC97-7160E5BE4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670608"/>
            <a:ext cx="10515601" cy="56792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BCA454-1C65-4CAD-AA04-BF3D1C0CF3BB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1127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7992C-F24C-4526-8D15-B59C49039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mpact"/>
              </a:rPr>
              <a:t>1/25/2022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ED15C-79CD-4745-AC2E-3C080B072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Arial"/>
              </a:rPr>
              <a:t>Code for TDS sensor data logging to SD card working</a:t>
            </a:r>
          </a:p>
          <a:p>
            <a:r>
              <a:rPr lang="en-US" dirty="0">
                <a:cs typeface="Arial"/>
              </a:rPr>
              <a:t>Need to test code when probe arrives</a:t>
            </a:r>
          </a:p>
        </p:txBody>
      </p:sp>
    </p:spTree>
    <p:extLst>
      <p:ext uri="{BB962C8B-B14F-4D97-AF65-F5344CB8AC3E}">
        <p14:creationId xmlns:p14="http://schemas.microsoft.com/office/powerpoint/2010/main" val="1077098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DA1BC-8E17-4D47-AEDE-1B072B2BB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mpact"/>
              </a:rPr>
              <a:t>2/1/2022</a:t>
            </a:r>
            <a:endParaRPr lang="en-US" dirty="0"/>
          </a:p>
        </p:txBody>
      </p:sp>
      <p:pic>
        <p:nvPicPr>
          <p:cNvPr id="4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707C9C9C-C275-4BC2-AD43-5F3A04AFC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092" y="1393301"/>
            <a:ext cx="8223737" cy="453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972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AF484BA-6A89-4804-9303-BA77A9334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631" y="1201435"/>
            <a:ext cx="8301891" cy="45039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A8DE7F-37DA-42FE-B27B-67196EB0B45D}"/>
              </a:ext>
            </a:extLst>
          </p:cNvPr>
          <p:cNvSpPr txBox="1"/>
          <p:nvPr/>
        </p:nvSpPr>
        <p:spPr>
          <a:xfrm>
            <a:off x="933939" y="582247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dirty="0"/>
              <a:t>Turbidity</a:t>
            </a:r>
            <a:endParaRPr lang="en-US" sz="28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7951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46EC6-4144-4E66-B8B8-F863F4E75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2/15/2022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75B430-EE7F-4BA7-9A71-E97502EFF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543" y="365125"/>
            <a:ext cx="5427857" cy="51870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595C10-27CA-4BDE-B6D5-38B924CC5865}"/>
              </a:ext>
            </a:extLst>
          </p:cNvPr>
          <p:cNvSpPr txBox="1"/>
          <p:nvPr/>
        </p:nvSpPr>
        <p:spPr>
          <a:xfrm>
            <a:off x="587829" y="1828800"/>
            <a:ext cx="3799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Included TDS sensor into current sensor package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Next Step: rearrange components on board to fit in new housing</a:t>
            </a:r>
          </a:p>
        </p:txBody>
      </p:sp>
    </p:spTree>
    <p:extLst>
      <p:ext uri="{BB962C8B-B14F-4D97-AF65-F5344CB8AC3E}">
        <p14:creationId xmlns:p14="http://schemas.microsoft.com/office/powerpoint/2010/main" val="1196615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2B902-10F8-4EB5-B6FE-9A1C0CD6D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Housing for sensors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6EA87B-FB7D-471C-9837-01155D41F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437" y="1690688"/>
            <a:ext cx="2344363" cy="335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E9745A26-D77B-4DF5-9B52-64876BC03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944" y="1690688"/>
            <a:ext cx="2806675" cy="3368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6CD6F9-7F98-45F3-B084-65E58B0B9AD4}"/>
              </a:ext>
            </a:extLst>
          </p:cNvPr>
          <p:cNvSpPr txBox="1"/>
          <p:nvPr/>
        </p:nvSpPr>
        <p:spPr>
          <a:xfrm>
            <a:off x="1091821" y="1897039"/>
            <a:ext cx="33437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Solar flaps can be used as a tripod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Probes and sensors will fit through the bottom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PCB with components will fit between the slots in the two rails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Next Steps: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 protection for probes/sensors on the bottom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 battery holder to the bottom component holder</a:t>
            </a:r>
          </a:p>
        </p:txBody>
      </p:sp>
    </p:spTree>
    <p:extLst>
      <p:ext uri="{BB962C8B-B14F-4D97-AF65-F5344CB8AC3E}">
        <p14:creationId xmlns:p14="http://schemas.microsoft.com/office/powerpoint/2010/main" val="1514168896"/>
      </p:ext>
    </p:extLst>
  </p:cSld>
  <p:clrMapOvr>
    <a:masterClrMapping/>
  </p:clrMapOvr>
</p:sld>
</file>

<file path=ppt/theme/theme1.xml><?xml version="1.0" encoding="utf-8"?>
<a:theme xmlns:a="http://schemas.openxmlformats.org/drawingml/2006/main" name="UofSC Simple Theme">
  <a:themeElements>
    <a:clrScheme name="Custom 1">
      <a:dk1>
        <a:srgbClr val="000000"/>
      </a:dk1>
      <a:lt1>
        <a:srgbClr val="FFFFFF"/>
      </a:lt1>
      <a:dk2>
        <a:srgbClr val="73000A"/>
      </a:dk2>
      <a:lt2>
        <a:srgbClr val="E7E6E6"/>
      </a:lt2>
      <a:accent1>
        <a:srgbClr val="0D3841"/>
      </a:accent1>
      <a:accent2>
        <a:srgbClr val="E23B38"/>
      </a:accent2>
      <a:accent3>
        <a:srgbClr val="759005"/>
      </a:accent3>
      <a:accent4>
        <a:srgbClr val="FFF89E"/>
      </a:accent4>
      <a:accent5>
        <a:srgbClr val="3277B6"/>
      </a:accent5>
      <a:accent6>
        <a:srgbClr val="C1D832"/>
      </a:accent6>
      <a:hlink>
        <a:srgbClr val="73000A"/>
      </a:hlink>
      <a:folHlink>
        <a:srgbClr val="E23B38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fsc_ppt_substitute_fonts_wide.potx  -  Read-Only" id="{BA99215F-0092-485E-BFFD-0AF4AB434649}" vid="{792B824C-5804-40FC-9EF5-43B6703B1DE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uofsc_ppt_substitute_fonts_wide</Template>
  <TotalTime>20420</TotalTime>
  <Words>685</Words>
  <Application>Microsoft Office PowerPoint</Application>
  <PresentationFormat>Widescreen</PresentationFormat>
  <Paragraphs>135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Impact</vt:lpstr>
      <vt:lpstr>Montserrat</vt:lpstr>
      <vt:lpstr>UofSC Simple Theme</vt:lpstr>
      <vt:lpstr>Water Sensor Package</vt:lpstr>
      <vt:lpstr>Plan for Environmental Sensor Package</vt:lpstr>
      <vt:lpstr>1/18/2022</vt:lpstr>
      <vt:lpstr>PowerPoint Presentation</vt:lpstr>
      <vt:lpstr>1/25/2022</vt:lpstr>
      <vt:lpstr>2/1/2022</vt:lpstr>
      <vt:lpstr>PowerPoint Presentation</vt:lpstr>
      <vt:lpstr>2/15/2022</vt:lpstr>
      <vt:lpstr>Housing for sensors</vt:lpstr>
      <vt:lpstr>2/22/2022 </vt:lpstr>
      <vt:lpstr>Solar Charging</vt:lpstr>
      <vt:lpstr>Solar Charging configuration</vt:lpstr>
      <vt:lpstr>Model Updates</vt:lpstr>
      <vt:lpstr>TDS salt experiment</vt:lpstr>
      <vt:lpstr>Updated Component Tray</vt:lpstr>
      <vt:lpstr>PowerPoint Presentation</vt:lpstr>
      <vt:lpstr>3/15/2022</vt:lpstr>
      <vt:lpstr>Solar panel holder and Top Cap</vt:lpstr>
      <vt:lpstr>Assembly</vt:lpstr>
      <vt:lpstr>3/29/2022 Solar Update</vt:lpstr>
      <vt:lpstr>solar panels</vt:lpstr>
      <vt:lpstr>Solar panels with voltage step down</vt:lpstr>
      <vt:lpstr>Solar panels with voltage step down and BMS</vt:lpstr>
      <vt:lpstr>Wiring for panels</vt:lpstr>
      <vt:lpstr>Individual Solar Cell Information</vt:lpstr>
      <vt:lpstr>4/5/2022</vt:lpstr>
      <vt:lpstr>Solar cells</vt:lpstr>
      <vt:lpstr>4/12/2022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Ng, Kyle</dc:creator>
  <cp:lastModifiedBy>Ng, Kyle</cp:lastModifiedBy>
  <cp:revision>14</cp:revision>
  <dcterms:created xsi:type="dcterms:W3CDTF">2022-01-10T19:45:19Z</dcterms:created>
  <dcterms:modified xsi:type="dcterms:W3CDTF">2022-04-12T21:20:38Z</dcterms:modified>
</cp:coreProperties>
</file>